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4" r:id="rId3"/>
    <p:sldId id="264" r:id="rId4"/>
    <p:sldId id="257" r:id="rId5"/>
    <p:sldId id="263" r:id="rId6"/>
    <p:sldId id="265" r:id="rId7"/>
    <p:sldId id="258" r:id="rId8"/>
    <p:sldId id="266" r:id="rId9"/>
    <p:sldId id="262" r:id="rId10"/>
    <p:sldId id="269" r:id="rId11"/>
    <p:sldId id="261" r:id="rId12"/>
    <p:sldId id="271" r:id="rId13"/>
    <p:sldId id="275" r:id="rId14"/>
    <p:sldId id="276" r:id="rId15"/>
    <p:sldId id="270" r:id="rId16"/>
    <p:sldId id="277" r:id="rId17"/>
    <p:sldId id="27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BDE"/>
    <a:srgbClr val="F93338"/>
    <a:srgbClr val="FFF2E2"/>
    <a:srgbClr val="A83C54"/>
    <a:srgbClr val="F28066"/>
    <a:srgbClr val="D24C57"/>
    <a:srgbClr val="7C3B4F"/>
    <a:srgbClr val="ED9C29"/>
    <a:srgbClr val="701AE4"/>
    <a:srgbClr val="EE9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768" autoAdjust="0"/>
  </p:normalViewPr>
  <p:slideViewPr>
    <p:cSldViewPr snapToGrid="0">
      <p:cViewPr varScale="1">
        <p:scale>
          <a:sx n="83" d="100"/>
          <a:sy n="83" d="100"/>
        </p:scale>
        <p:origin x="888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088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D1CD9CD-7E8A-4B9A-AAC2-D320EA1BAE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8BA1A1-5423-4097-9E81-69FE9C76C3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39231-E164-40F4-9440-A933E80E0D42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05A505-898B-40B6-995F-EC8B619D5F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1C6084D-9BF9-4BDD-8FA2-F3D1C9A63B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D8D04-334D-42F7-9B7D-242DA519A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75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FFB10-EEEF-4003-A3A1-43520C4FB010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4E19F-7952-44E3-B289-25296E677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878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4E19F-7952-44E3-B289-25296E677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104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4E19F-7952-44E3-B289-25296E677EA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104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4E19F-7952-44E3-B289-25296E677EA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520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4E19F-7952-44E3-B289-25296E677EA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520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4E19F-7952-44E3-B289-25296E677EA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523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337EE-1DDC-4612-9D24-EEE03BC7F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4" y="118484"/>
            <a:ext cx="10084376" cy="1325563"/>
          </a:xfrm>
        </p:spPr>
        <p:txBody>
          <a:bodyPr/>
          <a:lstStyle>
            <a:lvl1pPr>
              <a:defRPr b="1">
                <a:solidFill>
                  <a:schemeClr val="accent6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C441D7-3C7C-447A-BBE1-5FA9C7B50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436" y="1725396"/>
            <a:ext cx="8239991" cy="4351338"/>
          </a:xfrm>
        </p:spPr>
        <p:txBody>
          <a:bodyPr/>
          <a:lstStyle>
            <a:lvl1pPr>
              <a:defRPr b="0">
                <a:solidFill>
                  <a:schemeClr val="accent6"/>
                </a:solidFill>
              </a:defRPr>
            </a:lvl1pPr>
            <a:lvl2pPr>
              <a:defRPr b="0">
                <a:solidFill>
                  <a:schemeClr val="accent6"/>
                </a:solidFill>
              </a:defRPr>
            </a:lvl2pPr>
            <a:lvl3pPr>
              <a:defRPr b="0">
                <a:solidFill>
                  <a:schemeClr val="accent6"/>
                </a:solidFill>
              </a:defRPr>
            </a:lvl3pPr>
            <a:lvl4pPr>
              <a:defRPr b="0">
                <a:solidFill>
                  <a:schemeClr val="accent6"/>
                </a:solidFill>
              </a:defRPr>
            </a:lvl4pPr>
            <a:lvl5pPr>
              <a:defRPr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4DD3DF-47D2-4244-9792-12CE4D372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32" y="6356350"/>
            <a:ext cx="2692067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0DCB5CFB-1053-4ABD-8AE7-93CBC6C0D1C1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5E88ED-267A-406F-8814-D64DEA1F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5300" y="6356350"/>
            <a:ext cx="40381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5C3D36-61B4-4111-AC83-C3795B4B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1732" y="6356350"/>
            <a:ext cx="2692067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E58A1B2D-D15D-440D-8A9B-646BA581E9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4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7987F-C5EA-438F-BD7E-8D303911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213" y="1352262"/>
            <a:ext cx="7801841" cy="1745673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5F1006-7188-498C-ABBF-80587A3CC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7213" y="3171249"/>
            <a:ext cx="7801841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CAAA22-0748-44B2-95C1-E3606572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0DCB5CFB-1053-4ABD-8AE7-93CBC6C0D1C1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774E4D-3F92-4FAA-8349-F6D45C08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6F7DFC-34D2-47BD-A449-1F12C2DF5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E58A1B2D-D15D-440D-8A9B-646BA581E9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93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A3671-D70D-4846-A00D-D451CC45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78F876-D852-4E29-A439-4A96013AA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3E4988-A050-44F9-8CDD-B99FEE1FC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29F515-61FC-4696-9DBE-C3EE88BB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23E599-4964-4661-B895-F15D49D3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44141B-6E20-42C1-A083-D0371C7F9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2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5B16F-47D8-43EB-9F03-B3ACD863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D8F048-D987-4AFF-A795-6F700E92B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A324EF-75CB-4183-A85B-AD7BDD2D7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0D5C6B-EB08-465F-984C-82BB286441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6BF5B3-E575-4778-951F-B85DDAFB1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580A43-90A9-4F74-9CEA-78DC09149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082B72D-A421-4731-A1B3-4B3F7B150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E7E0AB1-8C34-4787-A417-D80244859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65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38900-AEB2-4230-9726-FC3E1A82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A991F4-A55E-4763-85B2-BCF817E0F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418399-BB26-4B5F-AE06-073556FF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00C12F-25DD-409F-A773-01449550B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8D4BDE5-0371-459D-9B04-EC35D0797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AD7312-632A-48EA-9CD9-4C1F9B3E5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9392F6-5A18-4C8F-94AC-EE4481D76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902DB-6786-4EC8-841C-442CE7C53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D0E0AD-9CDE-4B68-B397-28CF6A3BB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FB86FE-73E5-4676-9540-C4530EC06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BF0736-3C77-4656-9517-532D8B4FA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69D685-6A52-4572-A0D6-C0059AC9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A8EB1A-AC6D-428E-B0D1-CF9A7622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8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B2F2F-88ED-4374-94A7-62F66BCDF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E968185-D0D5-4204-98C8-EE5D53385A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E72D50-BFF9-4173-ABD2-4EC13B94B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3727AD-9A27-4C72-9887-E950A1F3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C7B91B-1762-407F-A127-DE1DCC62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9B9FBD-B522-4123-A0F9-BFF6E77F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0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666AC-8030-4AC8-BD2D-177E2E600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4D5522-45B7-4992-826F-6AF937AAF4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30567A-7DA1-430D-84F6-D72751333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18EBEF-8A21-4561-832D-24C58134F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0DEFF5-DC16-4E1D-99A4-EA87D703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86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44DC8E-DBB1-4521-B17B-AD7A7C576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F991ED-D009-4F33-823F-3A146B799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4A8B54-1575-4378-A084-65830E2A9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A3AF89-A79E-4632-89EC-9A4B35359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42F16A-CC16-411F-AB10-DD5D1159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8E9D2-AC3C-4712-9A37-752F16DB0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3DA045-D354-445D-BE18-3E16A1484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148A85-0285-419E-9BCD-D8E30563A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B5CFB-1053-4ABD-8AE7-93CBC6C0D1C1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AA4832-14D7-456F-8D8A-08F55C337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5C6DE-1236-408E-A547-97410DDD6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2"/>
            <a:extLst>
              <a:ext uri="{FF2B5EF4-FFF2-40B4-BE49-F238E27FC236}">
                <a16:creationId xmlns:a16="http://schemas.microsoft.com/office/drawing/2014/main" id="{A3D3FC47-1965-4ADE-8DCB-5A97BFA1FA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3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x\Desktop\Трошева\импульс\БАНЕР импуль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384" y="12192"/>
            <a:ext cx="6845808" cy="684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06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Docx\Desktop\Трошева\импульс\БАНЕР импульс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0" t="28673" r="37622" b="46349"/>
          <a:stretch/>
        </p:blipFill>
        <p:spPr bwMode="auto">
          <a:xfrm>
            <a:off x="1757172" y="978408"/>
            <a:ext cx="3249167" cy="31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96027" y="969264"/>
            <a:ext cx="49880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«Как построить </a:t>
            </a:r>
            <a:r>
              <a:rPr lang="ru-RU" sz="48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ДоброСад</a:t>
            </a: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»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D:\Docx\Desktop\Трошева\top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8" y="210824"/>
            <a:ext cx="1972056" cy="19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Docx\Desktop\1639449858_13-abrakadabra-fun-p-risunki-domikov-dlya-detei-1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886" y="3277588"/>
            <a:ext cx="4080882" cy="3733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10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412" y="3945501"/>
            <a:ext cx="6227064" cy="231463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15412" y="4379543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ФОП</a:t>
            </a:r>
            <a:endParaRPr lang="ru-RU" sz="8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2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C7DC2-12CF-4928-A4E4-8D979EAE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Monotype Corsiva" panose="03010101010201010101" pitchFamily="66" charset="0"/>
              </a:rPr>
              <a:t>Задание № </a:t>
            </a:r>
            <a:r>
              <a:rPr lang="ru-RU" dirty="0" smtClean="0">
                <a:latin typeface="Monotype Corsiva" panose="03010101010201010101" pitchFamily="66" charset="0"/>
              </a:rPr>
              <a:t>1</a:t>
            </a:r>
            <a:r>
              <a:rPr lang="ru-RU" dirty="0">
                <a:latin typeface="Monotype Corsiva" panose="03010101010201010101" pitchFamily="66" charset="0"/>
              </a:rPr>
              <a:t/>
            </a:r>
            <a:br>
              <a:rPr lang="ru-RU" dirty="0">
                <a:latin typeface="Monotype Corsiva" panose="03010101010201010101" pitchFamily="66" charset="0"/>
              </a:rPr>
            </a:br>
            <a:r>
              <a:rPr lang="ru-RU" dirty="0">
                <a:latin typeface="Monotype Corsiva" panose="03010101010201010101" pitchFamily="66" charset="0"/>
              </a:rPr>
              <a:t>Фундамент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9224" y="1492809"/>
            <a:ext cx="913485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360680" algn="just"/>
            <a:endParaRPr lang="ru-RU" sz="11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9224" y="1338920"/>
            <a:ext cx="913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lvl="0" indent="360680" algn="just"/>
            <a:r>
              <a:rPr lang="ru-RU" sz="28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  <a:ea typeface="Times New Roman"/>
              </a:rPr>
              <a:t>Из предложенных вариантов убрать лишние ценности, которые не входят в программу ФОП</a:t>
            </a:r>
            <a:r>
              <a:rPr lang="ru-RU" sz="2800" dirty="0" smtClean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  <a:ea typeface="Times New Roman"/>
              </a:rPr>
              <a:t>. Выпишите номера лишних ценностей </a:t>
            </a:r>
            <a:r>
              <a:rPr lang="ru-RU" sz="2800" smtClean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  <a:ea typeface="Times New Roman"/>
              </a:rPr>
              <a:t>в бланк.</a:t>
            </a:r>
            <a:endParaRPr lang="ru-RU" sz="28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54808" y="2596878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Жизнь</a:t>
            </a:r>
            <a:endParaRPr lang="ru-RU" sz="20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Любовь</a:t>
            </a:r>
            <a:endParaRPr lang="ru-RU" sz="20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Достоинство</a:t>
            </a:r>
            <a:endParaRPr lang="ru-RU" sz="20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Милосердие</a:t>
            </a:r>
            <a:endParaRPr lang="ru-RU" sz="20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Преданность</a:t>
            </a:r>
            <a:endParaRPr lang="ru-RU" sz="20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Права и свободы человека</a:t>
            </a:r>
            <a:endParaRPr lang="ru-RU" sz="20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Сострадание</a:t>
            </a:r>
            <a:endParaRPr lang="ru-RU" sz="2000" dirty="0">
              <a:solidFill>
                <a:srgbClr val="E84C22">
                  <a:lumMod val="75000"/>
                </a:srgbClr>
              </a:solidFill>
              <a:latin typeface="Monotype Corsiva" panose="03010101010201010101" pitchFamily="66" charset="0"/>
              <a:ea typeface="Times New Roman"/>
            </a:endParaRP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Забота</a:t>
            </a: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  <a:ea typeface="Times New Roman"/>
              </a:rPr>
              <a:t>Семья</a:t>
            </a:r>
          </a:p>
          <a:p>
            <a:pPr marL="342900" lvl="0" indent="-342900" algn="just">
              <a:buFont typeface="Times New Roman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  <a:ea typeface="Times New Roman"/>
              </a:rPr>
              <a:t>Справедливость</a:t>
            </a:r>
          </a:p>
          <a:p>
            <a:pPr lvl="0" algn="just"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11. Преемственность поколений</a:t>
            </a:r>
          </a:p>
          <a:p>
            <a:pPr lvl="0" algn="just">
              <a:tabLst>
                <a:tab pos="457200" algn="l"/>
              </a:tabLst>
            </a:pPr>
            <a:r>
              <a:rPr lang="ru-RU" sz="2000" dirty="0">
                <a:solidFill>
                  <a:srgbClr val="E84C22">
                    <a:lumMod val="75000"/>
                  </a:srgbClr>
                </a:solidFill>
                <a:latin typeface="Monotype Corsiva" panose="03010101010201010101" pitchFamily="66" charset="0"/>
              </a:rPr>
              <a:t>12. Управление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59296" y="2637919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13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. Патриотизм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14. Карьера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15. Гражданственность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16. Дружба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17.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Статус</a:t>
            </a:r>
          </a:p>
          <a:p>
            <a:pPr lvl="0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18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. Единство народов России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19.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Коллективизм</a:t>
            </a:r>
          </a:p>
          <a:p>
            <a:pPr lvl="0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20. Влияние</a:t>
            </a:r>
          </a:p>
          <a:p>
            <a:pPr lvl="0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21. Престиж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22.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Взаимопомощь и взаимоуважение</a:t>
            </a:r>
          </a:p>
          <a:p>
            <a:pPr lvl="0"/>
            <a:endParaRPr lang="ru-RU" sz="20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5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BFE74-E988-46F9-8C80-F831F466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>
                <a:latin typeface="Monotype Corsiva" panose="03010101010201010101" pitchFamily="66" charset="0"/>
              </a:rPr>
              <a:t>Задание № </a:t>
            </a:r>
            <a:r>
              <a:rPr lang="ru-RU" sz="5400" dirty="0" smtClean="0">
                <a:latin typeface="Monotype Corsiva" panose="03010101010201010101" pitchFamily="66" charset="0"/>
              </a:rPr>
              <a:t>2</a:t>
            </a:r>
            <a:endParaRPr lang="ru-RU" sz="5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EA8A7C-6CDE-4CA1-BFCE-896766CD00C6}"/>
              </a:ext>
            </a:extLst>
          </p:cNvPr>
          <p:cNvSpPr txBox="1"/>
          <p:nvPr/>
        </p:nvSpPr>
        <p:spPr>
          <a:xfrm>
            <a:off x="2439095" y="156641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3F4B1F-2F92-4ABA-BC17-F72BBE1F1E20}"/>
              </a:ext>
            </a:extLst>
          </p:cNvPr>
          <p:cNvSpPr txBox="1"/>
          <p:nvPr/>
        </p:nvSpPr>
        <p:spPr>
          <a:xfrm>
            <a:off x="4692938" y="158249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F10E07-0E80-45CC-8D67-A681D3843D8C}"/>
              </a:ext>
            </a:extLst>
          </p:cNvPr>
          <p:cNvSpPr txBox="1"/>
          <p:nvPr/>
        </p:nvSpPr>
        <p:spPr>
          <a:xfrm>
            <a:off x="6884080" y="158249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F72F78-AFC4-43F2-9DBC-EDA618A9A73C}"/>
              </a:ext>
            </a:extLst>
          </p:cNvPr>
          <p:cNvSpPr txBox="1"/>
          <p:nvPr/>
        </p:nvSpPr>
        <p:spPr>
          <a:xfrm>
            <a:off x="9120355" y="158249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" t="21988" r="-939" b="1037"/>
          <a:stretch/>
        </p:blipFill>
        <p:spPr bwMode="auto">
          <a:xfrm>
            <a:off x="-78398" y="1280064"/>
            <a:ext cx="4505077" cy="260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524" y="1418426"/>
            <a:ext cx="3205498" cy="234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668" y="1428524"/>
            <a:ext cx="3101804" cy="23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608" y="4059779"/>
            <a:ext cx="4248472" cy="194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022" y="4059779"/>
            <a:ext cx="4494262" cy="188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29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82113" y="3457608"/>
            <a:ext cx="1506424" cy="6503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любовь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8537" y="3457608"/>
            <a:ext cx="1535465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сострадание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24002" y="3459872"/>
            <a:ext cx="1535612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милосердие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59614" y="3459872"/>
            <a:ext cx="1549348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доброта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908962" y="3457608"/>
            <a:ext cx="1289974" cy="6458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забота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3" y="4117554"/>
            <a:ext cx="7416824" cy="231463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198876" y="4379543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ФОП</a:t>
            </a:r>
            <a:endParaRPr lang="ru-RU" sz="8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5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1" y="345760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37245" y="3522298"/>
            <a:ext cx="1196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Любовь</a:t>
            </a:r>
            <a:endParaRPr lang="ru-RU" sz="2800" b="1" dirty="0">
              <a:solidFill>
                <a:schemeClr val="bg2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6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77" y="345760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78387" y="3558946"/>
            <a:ext cx="1545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Сострадание</a:t>
            </a:r>
            <a:endParaRPr lang="ru-RU" sz="2200" b="1" dirty="0">
              <a:solidFill>
                <a:schemeClr val="bg2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89" y="3461004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15795" y="3543556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Милосердие</a:t>
            </a:r>
            <a:endParaRPr lang="ru-RU" sz="2400" b="1" dirty="0">
              <a:solidFill>
                <a:schemeClr val="bg2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8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75" y="3461004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19376" y="3575448"/>
            <a:ext cx="12298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Доброта</a:t>
            </a:r>
            <a:endParaRPr lang="ru-RU" sz="2400" b="1" dirty="0">
              <a:solidFill>
                <a:schemeClr val="bg2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9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962" y="3457608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032013" y="3591950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Забота</a:t>
            </a:r>
            <a:endParaRPr lang="ru-RU" sz="2400" b="1" dirty="0">
              <a:solidFill>
                <a:schemeClr val="bg2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32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9E3E8-A028-4DF9-BE6E-F88A8F65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" y="1462652"/>
            <a:ext cx="1008437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Monotype Corsiva" panose="03010101010201010101" pitchFamily="66" charset="0"/>
              </a:rPr>
              <a:t>Задание № 3</a:t>
            </a:r>
            <a:r>
              <a:rPr lang="ru-RU" dirty="0" smtClean="0">
                <a:latin typeface="Monotype Corsiva" panose="03010101010201010101" pitchFamily="66" charset="0"/>
              </a:rPr>
              <a:t/>
            </a:r>
            <a:br>
              <a:rPr lang="ru-RU" dirty="0" smtClean="0">
                <a:latin typeface="Monotype Corsiva" panose="03010101010201010101" pitchFamily="66" charset="0"/>
              </a:rPr>
            </a:br>
            <a:r>
              <a:rPr lang="ru-RU" sz="4000" b="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Вспомните русские народные пословицы и поговорки о нравственных </a:t>
            </a:r>
            <a:r>
              <a:rPr lang="ru-RU" sz="4000" b="0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 ценностях</a:t>
            </a:r>
            <a:r>
              <a:rPr lang="ru-RU" sz="4000" b="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05456" y="3456433"/>
            <a:ext cx="96103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На выполнение этого задания вам даётся  5 минут.</a:t>
            </a:r>
            <a:b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</a:b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6688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198876" y="4379543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ФОП</a:t>
            </a:r>
            <a:endParaRPr lang="ru-RU" sz="8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3" y="4117554"/>
            <a:ext cx="7416824" cy="231463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1" y="345760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77" y="345760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89" y="3461004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75" y="3461004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962" y="3457608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37242" y="3522298"/>
            <a:ext cx="1196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Любовь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78387" y="3568464"/>
            <a:ext cx="1545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2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Сострадание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24002" y="3553075"/>
            <a:ext cx="1552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Милосердие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19375" y="3553075"/>
            <a:ext cx="1229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Доброта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32011" y="3553075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Забота</a:t>
            </a:r>
          </a:p>
        </p:txBody>
      </p:sp>
      <p:pic>
        <p:nvPicPr>
          <p:cNvPr id="23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09" y="2811800"/>
            <a:ext cx="1535468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77" y="2811800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88" y="2811800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75" y="2811800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31" y="2815196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366200" y="2876490"/>
            <a:ext cx="6248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EEECE1"/>
                </a:solidFill>
                <a:latin typeface="Monotype Corsiva" panose="03010101010201010101" pitchFamily="66" charset="0"/>
              </a:rPr>
              <a:t>Духовно-нравственное наследие народа</a:t>
            </a:r>
            <a:endParaRPr lang="ru-RU" sz="3200" b="1" dirty="0">
              <a:solidFill>
                <a:srgbClr val="EEECE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8877A-EC22-4B13-BEDB-7B4A6A54D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4" y="118485"/>
            <a:ext cx="10084376" cy="997084"/>
          </a:xfrm>
        </p:spPr>
        <p:txBody>
          <a:bodyPr/>
          <a:lstStyle/>
          <a:p>
            <a:pPr algn="ctr"/>
            <a:r>
              <a:rPr lang="ru-RU" dirty="0">
                <a:latin typeface="Monotype Corsiva" panose="03010101010201010101" pitchFamily="66" charset="0"/>
              </a:rPr>
              <a:t>Задание № </a:t>
            </a:r>
            <a:r>
              <a:rPr lang="ru-RU" dirty="0" smtClean="0">
                <a:latin typeface="Monotype Corsiva" panose="03010101010201010101" pitchFamily="66" charset="0"/>
              </a:rPr>
              <a:t>4</a:t>
            </a:r>
            <a:endParaRPr lang="ru-RU" dirty="0"/>
          </a:p>
        </p:txBody>
      </p:sp>
      <p:pic>
        <p:nvPicPr>
          <p:cNvPr id="5" name="Picture 2" descr="D:\Docx\Desktop\Сказка о рыбаке и рбк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855" y="858153"/>
            <a:ext cx="8923830" cy="46277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86584" y="5321809"/>
            <a:ext cx="9738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chemeClr val="accent6"/>
                </a:solidFill>
                <a:latin typeface="Monotype Corsiva" panose="03010101010201010101" pitchFamily="66" charset="0"/>
                <a:cs typeface="FreesiaUPC" pitchFamily="34" charset="-34"/>
              </a:rPr>
              <a:t>Определите, какие нравственные ценности присущи  главным  героям  «Сказки о рыбаке и рыбке» и почему?</a:t>
            </a:r>
          </a:p>
        </p:txBody>
      </p:sp>
    </p:spTree>
    <p:extLst>
      <p:ext uri="{BB962C8B-B14F-4D97-AF65-F5344CB8AC3E}">
        <p14:creationId xmlns:p14="http://schemas.microsoft.com/office/powerpoint/2010/main" val="130539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198876" y="4379543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ФОП</a:t>
            </a:r>
            <a:endParaRPr lang="ru-RU" sz="8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3" y="4117554"/>
            <a:ext cx="7416824" cy="231463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1" y="345760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77" y="345760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89" y="3461004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75" y="3461004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962" y="3457608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37242" y="3522298"/>
            <a:ext cx="1196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Любовь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78387" y="3568464"/>
            <a:ext cx="1545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2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Сострадание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24002" y="3553075"/>
            <a:ext cx="1552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Милосердие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19375" y="3553075"/>
            <a:ext cx="1229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Доброта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32011" y="3553075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Забота</a:t>
            </a:r>
          </a:p>
        </p:txBody>
      </p:sp>
      <p:pic>
        <p:nvPicPr>
          <p:cNvPr id="23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09" y="2811800"/>
            <a:ext cx="1535468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77" y="2811800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88" y="2811800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75" y="2811800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31" y="2815196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366200" y="2876490"/>
            <a:ext cx="6248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EEECE1"/>
                </a:solidFill>
                <a:latin typeface="Monotype Corsiva" panose="03010101010201010101" pitchFamily="66" charset="0"/>
              </a:rPr>
              <a:t>Духовно-нравственное наследие народа</a:t>
            </a:r>
            <a:endParaRPr lang="ru-RU" sz="3200" b="1" dirty="0">
              <a:solidFill>
                <a:srgbClr val="EEECE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9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3" y="2165992"/>
            <a:ext cx="1496274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594" y="2165992"/>
            <a:ext cx="1530390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87" y="2165992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029" y="2165992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248" y="2165992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72757" y="2196508"/>
            <a:ext cx="29482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EEECE1"/>
                </a:solidFill>
                <a:latin typeface="Monotype Corsiva" panose="03010101010201010101" pitchFamily="66" charset="0"/>
              </a:rPr>
              <a:t>Русская культура</a:t>
            </a:r>
            <a:endParaRPr lang="ru-RU" sz="3200" b="1" dirty="0">
              <a:solidFill>
                <a:srgbClr val="EEECE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5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AF8AC3-BFA4-41CE-8FC2-FB4CFE1B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Monotype Corsiva" panose="03010101010201010101" pitchFamily="66" charset="0"/>
              </a:rPr>
              <a:t>Задание </a:t>
            </a:r>
            <a:r>
              <a:rPr lang="ru-RU" dirty="0" smtClean="0">
                <a:latin typeface="Monotype Corsiva" panose="03010101010201010101" pitchFamily="66" charset="0"/>
              </a:rPr>
              <a:t>№5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93997"/>
              </p:ext>
            </p:extLst>
          </p:nvPr>
        </p:nvGraphicFramePr>
        <p:xfrm>
          <a:off x="4397410" y="1638281"/>
          <a:ext cx="3397179" cy="4351338"/>
        </p:xfrm>
        <a:graphic>
          <a:graphicData uri="http://schemas.openxmlformats.org/drawingml/2006/table">
            <a:tbl>
              <a:tblPr firstRow="1" firstCol="1" bandRow="1"/>
              <a:tblGrid>
                <a:gridCol w="113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Г-З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 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B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 7-10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Г-З 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 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B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 8-11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 5-9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 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B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 9-12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 10-15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 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B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 8-11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Г-З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16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 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B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 7-10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Г-З 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 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B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 5-9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 10-15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74" marR="382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8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AF8AC3-BFA4-41CE-8FC2-FB4CFE1B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Итог:</a:t>
            </a:r>
            <a:endParaRPr lang="ru-RU" dirty="0"/>
          </a:p>
        </p:txBody>
      </p:sp>
      <p:pic>
        <p:nvPicPr>
          <p:cNvPr id="1025" name="Picture 1" descr="D:\Docx\Desktop\20241127_1438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889" y="1060703"/>
            <a:ext cx="3787167" cy="560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11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4268" y="151535"/>
            <a:ext cx="7801841" cy="725920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6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831691"/>
              </p:ext>
            </p:extLst>
          </p:nvPr>
        </p:nvGraphicFramePr>
        <p:xfrm>
          <a:off x="581891" y="1033731"/>
          <a:ext cx="9799782" cy="5782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9354">
                  <a:extLst>
                    <a:ext uri="{9D8B030D-6E8A-4147-A177-3AD203B41FA5}">
                      <a16:colId xmlns:a16="http://schemas.microsoft.com/office/drawing/2014/main" val="2444408621"/>
                    </a:ext>
                  </a:extLst>
                </a:gridCol>
                <a:gridCol w="4660428">
                  <a:extLst>
                    <a:ext uri="{9D8B030D-6E8A-4147-A177-3AD203B41FA5}">
                      <a16:colId xmlns:a16="http://schemas.microsoft.com/office/drawing/2014/main" val="93460408"/>
                    </a:ext>
                  </a:extLst>
                </a:gridCol>
              </a:tblGrid>
              <a:tr h="1029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ИНТЕРЕСНОЕ ДЕЛО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012291"/>
                  </a:ext>
                </a:extLst>
              </a:tr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НАКАЗАНИЕ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616453"/>
                  </a:ext>
                </a:extLst>
              </a:tr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ДИСЦИПЛИНА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УСИДЧИВОСТЬ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532144"/>
                  </a:ext>
                </a:extLst>
              </a:tr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СКАЗКИ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489829"/>
                  </a:ext>
                </a:extLst>
              </a:tr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ЯРЛЫКИ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ШАБЛОНЫ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048004"/>
                  </a:ext>
                </a:extLst>
              </a:tr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002607"/>
                  </a:ext>
                </a:extLst>
              </a:tr>
              <a:tr h="760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САМОСТОЯТЕЛЬНОСТЬ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552251"/>
                  </a:ext>
                </a:extLst>
              </a:tr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ВОСПИТАНИЕ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569042"/>
                  </a:ext>
                </a:extLst>
              </a:tr>
              <a:tr h="514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ЛЮБОВЬ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ЗАБОТА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241730"/>
                  </a:ext>
                </a:extLst>
              </a:tr>
              <a:tr h="349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ДОВЕРИЕ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76" marR="50676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15478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82838" y="1136650"/>
            <a:ext cx="8756650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0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9745" y="443346"/>
            <a:ext cx="10289309" cy="794327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33237" y="2456873"/>
            <a:ext cx="9605818" cy="2214563"/>
          </a:xfrm>
        </p:spPr>
        <p:txBody>
          <a:bodyPr>
            <a:normAutofit fontScale="25000" lnSpcReduction="20000"/>
          </a:bodyPr>
          <a:lstStyle/>
          <a:p>
            <a:pPr algn="ctr" fontAlgn="t"/>
            <a:r>
              <a:rPr lang="ru-RU" sz="1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ИГРА, ИНТЕРЕСНОЕ ДЕЛО, СКАЗКИ, ТВОРЧЕСТВО, ПРИРОДА, ДВИЖЕНИЕ, САМОСТОЯТЕЛЬНОСТЬ, ИНИЦИАТИВА, ВОСПИТАНИЕ, ЛЮБОВЬ, ЗАБОТА, ДОБРО,</a:t>
            </a:r>
            <a:endParaRPr lang="ru-RU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ru-RU" sz="1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</a:t>
            </a:r>
            <a:endParaRPr lang="ru-RU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144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198876" y="4379543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ФОП</a:t>
            </a:r>
            <a:endParaRPr lang="ru-RU" sz="8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398" y="4379543"/>
            <a:ext cx="7416824" cy="231463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965" y="368756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038" y="369762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463" y="368945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490" y="3676447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376" y="3687568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56080" y="3724762"/>
            <a:ext cx="1196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Любовь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77101" y="3766254"/>
            <a:ext cx="1545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2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Сострадание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24002" y="3730078"/>
            <a:ext cx="1552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Милосердие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14329" y="3730077"/>
            <a:ext cx="1229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Доброта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32011" y="3789699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EEECE1"/>
                </a:solidFill>
                <a:latin typeface="Monotype Corsiva" panose="03010101010201010101" pitchFamily="66" charset="0"/>
              </a:rPr>
              <a:t>Забота</a:t>
            </a:r>
          </a:p>
        </p:txBody>
      </p:sp>
      <p:pic>
        <p:nvPicPr>
          <p:cNvPr id="23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835" y="3015128"/>
            <a:ext cx="1535468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403" y="301512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00" y="3003257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78" y="2996465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947" y="3003257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326389" y="3059823"/>
            <a:ext cx="6248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EEECE1"/>
                </a:solidFill>
                <a:latin typeface="Monotype Corsiva" panose="03010101010201010101" pitchFamily="66" charset="0"/>
              </a:rPr>
              <a:t>Духовно-нравственное наследие народа</a:t>
            </a:r>
            <a:endParaRPr lang="ru-RU" sz="3200" b="1" dirty="0">
              <a:solidFill>
                <a:srgbClr val="EEECE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9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116" y="2316661"/>
            <a:ext cx="1496274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038" y="2332921"/>
            <a:ext cx="1530390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099" y="2323275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489" y="2314258"/>
            <a:ext cx="150642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375" y="2305005"/>
            <a:ext cx="1289975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72757" y="2196508"/>
            <a:ext cx="29482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EEECE1"/>
                </a:solidFill>
                <a:latin typeface="Monotype Corsiva" panose="03010101010201010101" pitchFamily="66" charset="0"/>
              </a:rPr>
              <a:t>Русская культура</a:t>
            </a:r>
            <a:endParaRPr lang="ru-RU" sz="3200" b="1" dirty="0">
              <a:solidFill>
                <a:srgbClr val="EEECE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2735764" y="230374"/>
            <a:ext cx="7483173" cy="1387050"/>
          </a:xfrm>
          <a:prstGeom prst="triangle">
            <a:avLst>
              <a:gd name="adj" fmla="val 5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827" y="1638568"/>
            <a:ext cx="1496274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582" y="1648823"/>
            <a:ext cx="1312769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71" y="1635894"/>
            <a:ext cx="1496274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174" y="1633566"/>
            <a:ext cx="1496274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D:\Docx\Desktop\Добросад\brick-w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144" y="1641635"/>
            <a:ext cx="1496274" cy="64580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26389" y="1701623"/>
            <a:ext cx="654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раннего и дошкольного возраста</a:t>
            </a:r>
            <a:endParaRPr lang="ru-RU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2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83" y="258619"/>
            <a:ext cx="10049162" cy="107365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ДоброСадом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1395" y="1689678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Педагоги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82325" y="1655836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Родители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51394" y="2887664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оординатор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51394" y="4094310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Творческая группа педагогов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51394" y="5300956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Сотрудники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2574484" y="3834030"/>
            <a:ext cx="170596" cy="228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2511709" y="5040676"/>
            <a:ext cx="170596" cy="228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382325" y="2842604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Куратор</a:t>
            </a:r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7540745" y="3848390"/>
            <a:ext cx="170596" cy="228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7598547" y="5075765"/>
            <a:ext cx="170596" cy="228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382324" y="4114406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Родительский актив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02952" y="5351039"/>
            <a:ext cx="261677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Семьи воспитанников</a:t>
            </a:r>
            <a:endParaRPr lang="ru-RU" dirty="0"/>
          </a:p>
        </p:txBody>
      </p:sp>
      <p:sp>
        <p:nvSpPr>
          <p:cNvPr id="18" name="Двойная стрелка влево/вправо 17"/>
          <p:cNvSpPr/>
          <p:nvPr/>
        </p:nvSpPr>
        <p:spPr>
          <a:xfrm>
            <a:off x="4137891" y="1904562"/>
            <a:ext cx="2105891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4137891" y="3170379"/>
            <a:ext cx="2105891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4122302" y="4329290"/>
            <a:ext cx="2105891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4122302" y="5515840"/>
            <a:ext cx="2105891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2543597" y="2654338"/>
            <a:ext cx="170596" cy="228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7604391" y="2592263"/>
            <a:ext cx="170596" cy="228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81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1" y="775856"/>
            <a:ext cx="10732654" cy="138545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толковых словарях понятия "взаимодействие", "сотрудничество", "партнерство" имеют единую основу, обозначающую совместное участие сторон в общем деле. 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60073" y="2697018"/>
            <a:ext cx="7721600" cy="3352799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бщение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 ДОУ и семьи подразумевает организацию такого воспитания, при котором, взаимодействуя педагоги и родители (законные представители) постоянно обмениваются опытом, внедряя в практику наиболее ценные приемы воспитательного воздействия на детей, т. е. действия общие, связанные, обусловленные и дополняющие друг друга.</a:t>
            </a:r>
          </a:p>
        </p:txBody>
      </p:sp>
    </p:spTree>
    <p:extLst>
      <p:ext uri="{BB962C8B-B14F-4D97-AF65-F5344CB8AC3E}">
        <p14:creationId xmlns:p14="http://schemas.microsoft.com/office/powerpoint/2010/main" val="64634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360</Words>
  <Application>Microsoft Office PowerPoint</Application>
  <PresentationFormat>Широкоэкранный</PresentationFormat>
  <Paragraphs>132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FreesiaUPC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Задание № 1 Фундамент</vt:lpstr>
      <vt:lpstr>Задание № 2</vt:lpstr>
      <vt:lpstr>Презентация PowerPoint</vt:lpstr>
      <vt:lpstr>Задание № 3 Вспомните русские народные пословицы и поговорки о нравственных  ценностях.</vt:lpstr>
      <vt:lpstr>Презентация PowerPoint</vt:lpstr>
      <vt:lpstr>Задание № 4</vt:lpstr>
      <vt:lpstr>Презентация PowerPoint</vt:lpstr>
      <vt:lpstr>Задание №5</vt:lpstr>
      <vt:lpstr>Итог:</vt:lpstr>
      <vt:lpstr>Задание № 6</vt:lpstr>
      <vt:lpstr>Итог</vt:lpstr>
      <vt:lpstr>Презентация PowerPoint</vt:lpstr>
      <vt:lpstr>Управление ДоброСадом</vt:lpstr>
      <vt:lpstr>В толковых словарях понятия "взаимодействие", "сотрудничество", "партнерство" имеют единую основу, обозначающую совместное участие сторон в общем деле. </vt:lpstr>
    </vt:vector>
  </TitlesOfParts>
  <Company>presentation-creation.ru</Company>
  <LinksUpToDate>false</LinksUpToDate>
  <SharedDoc>false</SharedDoc>
  <HyperlinkBase>presentation-creation.ru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Фигуры в оттенках красного, presentation-creation.ru</dc:title>
  <dc:creator>User Obstinate</dc:creator>
  <cp:lastModifiedBy>Пользователь</cp:lastModifiedBy>
  <cp:revision>73</cp:revision>
  <cp:lastPrinted>2024-12-03T08:27:00Z</cp:lastPrinted>
  <dcterms:created xsi:type="dcterms:W3CDTF">2021-05-04T06:37:33Z</dcterms:created>
  <dcterms:modified xsi:type="dcterms:W3CDTF">2024-12-05T13:07:17Z</dcterms:modified>
</cp:coreProperties>
</file>